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1CB9BE5-7047-49F8-9343-461F9119C94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7E40012-20D9-45B2-81DA-2B60D18A71DE}" type="datetimeFigureOut">
              <a:rPr lang="ru-RU" smtClean="0"/>
              <a:t>25.04.2016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543800" cy="3384376"/>
          </a:xfrm>
        </p:spPr>
        <p:txBody>
          <a:bodyPr/>
          <a:lstStyle/>
          <a:p>
            <a:pPr algn="ctr"/>
            <a:r>
              <a:rPr lang="ru-RU" sz="4800" dirty="0" smtClean="0"/>
              <a:t>Роль академика </a:t>
            </a:r>
            <a:r>
              <a:rPr lang="ru-RU" sz="4800" dirty="0" err="1" smtClean="0"/>
              <a:t>В.А.Легасова</a:t>
            </a:r>
            <a:r>
              <a:rPr lang="ru-RU" sz="4800" dirty="0" smtClean="0"/>
              <a:t> </a:t>
            </a:r>
            <a:r>
              <a:rPr lang="ru-RU" sz="4800" dirty="0" smtClean="0"/>
              <a:t>в </a:t>
            </a:r>
            <a:r>
              <a:rPr lang="ru-RU" sz="4800" dirty="0" smtClean="0"/>
              <a:t>ликвидации аварии на </a:t>
            </a:r>
            <a:r>
              <a:rPr lang="ru-RU" sz="4800" dirty="0" smtClean="0"/>
              <a:t>Чернобыльской АЭС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7128792" cy="288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18481"/>
            <a:ext cx="6840760" cy="26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ru-RU" sz="3200" dirty="0" smtClean="0"/>
              <a:t>Первые действия под руководством  В.А. </a:t>
            </a:r>
            <a:r>
              <a:rPr lang="ru-RU" sz="3200" dirty="0" err="1" smtClean="0"/>
              <a:t>Легасова</a:t>
            </a:r>
            <a:r>
              <a:rPr lang="ru-RU" sz="3200" dirty="0" smtClean="0"/>
              <a:t> на месте катастрофы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Эвакуация города Припять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5" y="2420888"/>
            <a:ext cx="3883335" cy="37444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Дезактивация источников загрязнения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20888"/>
            <a:ext cx="3657600" cy="3744416"/>
          </a:xfrm>
        </p:spPr>
      </p:pic>
    </p:spTree>
    <p:extLst>
      <p:ext uri="{BB962C8B-B14F-4D97-AF65-F5344CB8AC3E}">
        <p14:creationId xmlns:p14="http://schemas.microsoft.com/office/powerpoint/2010/main" val="9901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3657600" cy="639762"/>
          </a:xfrm>
        </p:spPr>
        <p:txBody>
          <a:bodyPr/>
          <a:lstStyle/>
          <a:p>
            <a:r>
              <a:rPr lang="ru-RU" dirty="0" smtClean="0"/>
              <a:t>Вертолеты засыпают реактор песком, свинцом, глиной и другими материалами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764704"/>
            <a:ext cx="3657600" cy="639762"/>
          </a:xfrm>
        </p:spPr>
        <p:txBody>
          <a:bodyPr/>
          <a:lstStyle/>
          <a:p>
            <a:r>
              <a:rPr lang="ru-RU" dirty="0" smtClean="0"/>
              <a:t>Измерения излучения проходили каждый день по несколько раз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456384" cy="42908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032448" cy="4248472"/>
          </a:xfrm>
        </p:spPr>
      </p:pic>
    </p:spTree>
    <p:extLst>
      <p:ext uri="{BB962C8B-B14F-4D97-AF65-F5344CB8AC3E}">
        <p14:creationId xmlns:p14="http://schemas.microsoft.com/office/powerpoint/2010/main" val="19891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 международном совещании МАГАТЭ 1986 году в Вене  </a:t>
            </a:r>
            <a:r>
              <a:rPr lang="ru-RU" sz="2400" dirty="0" err="1" smtClean="0"/>
              <a:t>Легасов</a:t>
            </a:r>
            <a:r>
              <a:rPr lang="ru-RU" sz="2400" dirty="0" smtClean="0"/>
              <a:t> вместе с делегацией выступил с 5-часовым докладом по поводу аварии на АЭС в Чернобыле.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6984776" cy="4456669"/>
          </a:xfrm>
        </p:spPr>
      </p:pic>
    </p:spTree>
    <p:extLst>
      <p:ext uri="{BB962C8B-B14F-4D97-AF65-F5344CB8AC3E}">
        <p14:creationId xmlns:p14="http://schemas.microsoft.com/office/powerpoint/2010/main" val="9656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154362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Из записей  академика </a:t>
            </a:r>
            <a:r>
              <a:rPr lang="ru-RU" sz="2000" dirty="0" err="1" smtClean="0">
                <a:solidFill>
                  <a:srgbClr val="000000"/>
                </a:solidFill>
                <a:latin typeface="+mn-lt"/>
              </a:rPr>
              <a:t>Легасова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”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Вот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. И потому весь смысл наших всех мероприятий сводился к тому - лишь бы только не 2500 градусов. Почему РЫЖКОВ всё время телеграммы слал: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Какая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температура?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Какая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температура?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На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сколько поднялась там? И вот мы максимальную температуру которую там зафиксировали - около 2000 градусов, потом этими мероприятиями, завальными всякими, мы начали её снижать и снизили, в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конце концов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, до 300 градусов. А сейчас там максимальная температура (ещё жизнь идет, не реактор, а его остатки там ещё живут)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где -то 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6070 градусов Цельсия. Вот такого масштаба. Понимаете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?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”</a:t>
            </a:r>
            <a:endParaRPr lang="ru-RU" sz="2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56992"/>
            <a:ext cx="5544616" cy="3312368"/>
          </a:xfrm>
        </p:spPr>
      </p:pic>
    </p:spTree>
    <p:extLst>
      <p:ext uri="{BB962C8B-B14F-4D97-AF65-F5344CB8AC3E}">
        <p14:creationId xmlns:p14="http://schemas.microsoft.com/office/powerpoint/2010/main" val="20483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434282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</a:rPr>
              <a:t>В целом убытки Украины от радиационной катастрофы до 2015 года составят около $ 180 млрд. А это - нынешний бюджет украинской медицины на 25 лет вперед. </a:t>
            </a:r>
            <a:r>
              <a:rPr lang="ru-RU" sz="1800" dirty="0" smtClean="0">
                <a:solidFill>
                  <a:srgbClr val="000000"/>
                </a:solidFill>
              </a:rPr>
              <a:t>Реактор </a:t>
            </a:r>
            <a:r>
              <a:rPr lang="ru-RU" sz="1800" dirty="0">
                <a:solidFill>
                  <a:srgbClr val="000000"/>
                </a:solidFill>
              </a:rPr>
              <a:t>до сих пор потенциально опасен для людей. Этой зимой после мощных снегопадов здесь обвалилось 600 квадратных метров крыши. Чтобы поторопиться, у строителей Укрытия есть еще один повод. По некоторым оценкам, через 9 лет старый саркофаг может полностью развалиться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  <a:r>
              <a:rPr lang="en-US" sz="1800" dirty="0" smtClean="0">
                <a:solidFill>
                  <a:srgbClr val="000000"/>
                </a:solidFill>
              </a:rPr>
              <a:t> (2013)</a:t>
            </a:r>
            <a:r>
              <a:rPr lang="ru-RU" sz="1800" dirty="0" smtClean="0">
                <a:solidFill>
                  <a:srgbClr val="000000"/>
                </a:solidFill>
              </a:rPr>
              <a:t/>
            </a:r>
            <a:br>
              <a:rPr lang="ru-RU" sz="1800" dirty="0" smtClean="0">
                <a:solidFill>
                  <a:srgbClr val="000000"/>
                </a:solidFill>
              </a:rPr>
            </a:br>
            <a:endParaRPr lang="ru-RU" sz="1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6984776" cy="4152528"/>
          </a:xfrm>
        </p:spPr>
      </p:pic>
    </p:spTree>
    <p:extLst>
      <p:ext uri="{BB962C8B-B14F-4D97-AF65-F5344CB8AC3E}">
        <p14:creationId xmlns:p14="http://schemas.microsoft.com/office/powerpoint/2010/main" val="42370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20000" cy="3802434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Реактор </a:t>
            </a:r>
            <a:r>
              <a:rPr lang="ru-RU" sz="18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не соответствовал нормам безопасности и имел опасные конструктивные особенности. </a:t>
            </a:r>
            <a:br>
              <a:rPr lang="ru-RU" sz="18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Неэффективность режима регулирования и надзора за безопасностью в ядерной энергетике, общая недостаточность культуры безопасности в ядерных вопросах как на национальном, так и на местном уровне. </a:t>
            </a:r>
            <a:br>
              <a:rPr lang="ru-RU" sz="18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Отсутствовал эффективный обмен информацией по безопасности как между операторами, так и между операторами и проектировщиками, персонал не обладал достаточным пониманием особенностей станции, влияющих на безопасность.</a:t>
            </a:r>
            <a:br>
              <a:rPr lang="ru-RU" sz="18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Персонал допустил ряд ошибок и нарушил существующие инструкции и программу испытаний.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latin typeface="Calibri"/>
                <a:ea typeface="Calibri"/>
                <a:cs typeface="Times New Roman"/>
              </a:rPr>
              <a:t> </a:t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980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858218"/>
          </a:xfrm>
        </p:spPr>
        <p:txBody>
          <a:bodyPr/>
          <a:lstStyle/>
          <a:p>
            <a:r>
              <a:rPr lang="ru-RU" sz="1800" b="1" dirty="0">
                <a:solidFill>
                  <a:srgbClr val="252525"/>
                </a:solidFill>
              </a:rPr>
              <a:t>Гермооболочка</a:t>
            </a:r>
            <a:r>
              <a:rPr lang="ru-RU" sz="1800" dirty="0">
                <a:solidFill>
                  <a:srgbClr val="252525"/>
                </a:solidFill>
              </a:rPr>
              <a:t> </a:t>
            </a:r>
            <a:r>
              <a:rPr lang="ru-RU" sz="1800" dirty="0" smtClean="0">
                <a:solidFill>
                  <a:srgbClr val="252525"/>
                </a:solidFill>
              </a:rPr>
              <a:t>— </a:t>
            </a:r>
            <a:r>
              <a:rPr lang="ru-RU" sz="1800" dirty="0">
                <a:solidFill>
                  <a:srgbClr val="252525"/>
                </a:solidFill>
              </a:rPr>
              <a:t>пассивная система безопасности </a:t>
            </a:r>
            <a:r>
              <a:rPr lang="ru-RU" sz="1800" dirty="0">
                <a:solidFill>
                  <a:srgbClr val="0B0080"/>
                </a:solidFill>
              </a:rPr>
              <a:t>энергетических</a:t>
            </a:r>
            <a:r>
              <a:rPr lang="ru-RU" sz="1800" dirty="0">
                <a:solidFill>
                  <a:srgbClr val="252525"/>
                </a:solidFill>
              </a:rPr>
              <a:t> </a:t>
            </a:r>
            <a:r>
              <a:rPr lang="ru-RU" sz="1800" dirty="0">
                <a:solidFill>
                  <a:srgbClr val="0B0080"/>
                </a:solidFill>
              </a:rPr>
              <a:t>ядерных реакторов</a:t>
            </a:r>
            <a:r>
              <a:rPr lang="ru-RU" sz="1800" dirty="0">
                <a:solidFill>
                  <a:srgbClr val="252525"/>
                </a:solidFill>
              </a:rPr>
              <a:t>, главной функцией которой является предотвращение выхода </a:t>
            </a:r>
            <a:r>
              <a:rPr lang="ru-RU" sz="1800" dirty="0">
                <a:solidFill>
                  <a:srgbClr val="0B0080"/>
                </a:solidFill>
              </a:rPr>
              <a:t>радиоактивных </a:t>
            </a:r>
            <a:r>
              <a:rPr lang="ru-RU" sz="1800" dirty="0" smtClean="0">
                <a:solidFill>
                  <a:srgbClr val="0B0080"/>
                </a:solidFill>
              </a:rPr>
              <a:t>веществ</a:t>
            </a:r>
            <a:r>
              <a:rPr lang="ru-RU" sz="1800" dirty="0">
                <a:solidFill>
                  <a:srgbClr val="252525"/>
                </a:solidFill>
              </a:rPr>
              <a:t> в окружающую среду при тяжёлых авариях.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6480720" cy="4536504"/>
          </a:xfrm>
        </p:spPr>
      </p:pic>
    </p:spTree>
    <p:extLst>
      <p:ext uri="{BB962C8B-B14F-4D97-AF65-F5344CB8AC3E}">
        <p14:creationId xmlns:p14="http://schemas.microsoft.com/office/powerpoint/2010/main" val="11781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“ </a:t>
            </a:r>
            <a:r>
              <a:rPr lang="ru-RU" sz="2000" dirty="0" smtClean="0"/>
              <a:t>Побывав </a:t>
            </a:r>
            <a:r>
              <a:rPr lang="ru-RU" sz="2000" dirty="0"/>
              <a:t>на ЧАЭС после аварии, я сделал для себя однозначный вывод, что Чернобыльская авария -- это апофеоз, вершина того неправильного ведения хозяйства, которое осуществлялось в нашей стране в течение многих десятков </a:t>
            </a:r>
            <a:r>
              <a:rPr lang="ru-RU" sz="2000" dirty="0" smtClean="0"/>
              <a:t>лет </a:t>
            </a:r>
            <a:r>
              <a:rPr lang="en-US" sz="2000" dirty="0" smtClean="0"/>
              <a:t>.”    </a:t>
            </a:r>
            <a:r>
              <a:rPr lang="ru-RU" sz="2000" dirty="0" smtClean="0"/>
              <a:t>В. А. </a:t>
            </a:r>
            <a:r>
              <a:rPr lang="ru-RU" sz="2000" dirty="0" err="1" smtClean="0"/>
              <a:t>Легасов</a:t>
            </a:r>
            <a:r>
              <a:rPr lang="ru-RU" sz="2000" dirty="0" smtClean="0"/>
              <a:t> 1987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632848" cy="4968552"/>
          </a:xfrm>
        </p:spPr>
      </p:pic>
    </p:spTree>
    <p:extLst>
      <p:ext uri="{BB962C8B-B14F-4D97-AF65-F5344CB8AC3E}">
        <p14:creationId xmlns:p14="http://schemas.microsoft.com/office/powerpoint/2010/main" val="7456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92008" cy="1647056"/>
          </a:xfrm>
        </p:spPr>
        <p:txBody>
          <a:bodyPr/>
          <a:lstStyle/>
          <a:p>
            <a:r>
              <a:rPr lang="ru-RU" sz="2800" b="1" dirty="0">
                <a:solidFill>
                  <a:srgbClr val="252525"/>
                </a:solidFill>
                <a:latin typeface="Arial"/>
              </a:rPr>
              <a:t>Чернобыльская катастрофа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 — разрушение </a:t>
            </a:r>
            <a:r>
              <a:rPr lang="ru-RU" sz="2800" dirty="0">
                <a:solidFill>
                  <a:srgbClr val="0B0080"/>
                </a:solidFill>
                <a:latin typeface="Arial"/>
              </a:rPr>
              <a:t>26 апреля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Arial"/>
              </a:rPr>
              <a:t>1986 </a:t>
            </a:r>
            <a:r>
              <a:rPr lang="ru-RU" sz="2800" dirty="0" smtClean="0">
                <a:solidFill>
                  <a:srgbClr val="0B0080"/>
                </a:solidFill>
                <a:latin typeface="Arial"/>
              </a:rPr>
              <a:t>года </a:t>
            </a:r>
            <a:r>
              <a:rPr lang="ru-RU" sz="2800" dirty="0" smtClean="0">
                <a:solidFill>
                  <a:srgbClr val="252525"/>
                </a:solidFill>
                <a:latin typeface="Arial"/>
              </a:rPr>
              <a:t>четвёртого 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энергоблока </a:t>
            </a:r>
            <a:r>
              <a:rPr lang="ru-RU" sz="2800" dirty="0" smtClean="0">
                <a:solidFill>
                  <a:srgbClr val="0B0080"/>
                </a:solidFill>
                <a:latin typeface="Arial"/>
              </a:rPr>
              <a:t>Чернобыльской атомной </a:t>
            </a:r>
            <a:r>
              <a:rPr lang="ru-RU" sz="2800" dirty="0">
                <a:solidFill>
                  <a:srgbClr val="0B0080"/>
                </a:solidFill>
                <a:latin typeface="Arial"/>
              </a:rPr>
              <a:t>электростанции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800" dirty="0" smtClean="0">
                <a:solidFill>
                  <a:srgbClr val="252525"/>
                </a:solidFill>
                <a:latin typeface="Arial"/>
              </a:rPr>
              <a:t>расположенной </a:t>
            </a:r>
            <a:r>
              <a:rPr lang="ru-RU" sz="2800" dirty="0">
                <a:solidFill>
                  <a:srgbClr val="252525"/>
                </a:solidFill>
                <a:latin typeface="Arial"/>
              </a:rPr>
              <a:t>на территории </a:t>
            </a:r>
            <a:r>
              <a:rPr lang="ru-RU" sz="2800" dirty="0">
                <a:solidFill>
                  <a:srgbClr val="0B0080"/>
                </a:solidFill>
                <a:latin typeface="Arial"/>
              </a:rPr>
              <a:t>Украинской ССР</a:t>
            </a:r>
            <a:endParaRPr lang="ru-RU" sz="2800" dirty="0"/>
          </a:p>
        </p:txBody>
      </p:sp>
      <p:pic>
        <p:nvPicPr>
          <p:cNvPr id="1026" name="Picture 2" descr="C:\Users\ноябрь\Desktop\чаэс фот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6208"/>
            <a:ext cx="7848872" cy="42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8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404664"/>
            <a:ext cx="45719" cy="3878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оябрь\Desktop\фото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089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7504" y="5445224"/>
            <a:ext cx="7966648" cy="500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b="8582"/>
          <a:stretch>
            <a:fillRect/>
          </a:stretch>
        </p:blipFill>
        <p:spPr>
          <a:xfrm>
            <a:off x="539750" y="404813"/>
            <a:ext cx="6804025" cy="37449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149080"/>
            <a:ext cx="7844408" cy="24128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ahoma"/>
                <a:ea typeface="Calibri"/>
              </a:rPr>
              <a:t>26.04.1986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Calibri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ahoma"/>
                <a:ea typeface="Calibri"/>
              </a:rPr>
            </a:br>
            <a:r>
              <a:rPr lang="ru-RU" sz="2000" dirty="0" smtClean="0">
                <a:solidFill>
                  <a:srgbClr val="000000"/>
                </a:solidFill>
                <a:latin typeface="Tahoma"/>
                <a:ea typeface="Calibri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ahoma"/>
                <a:ea typeface="Calibri"/>
              </a:rPr>
              <a:t>ходе проведения проектных испытаний на 4-м энергоблоке Чернобыльской АЭС произошёл взрыв, который полностью разрушил реактор. Здание энергоблока частично обрушилось. В различных помещениях и на крыше начался пожар. Выброшено в атмосферу 190 тонн радиоактивных веществ. 8 из 140 тонн радиоактивного топлива реактора оказались в воздухе.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25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681664" cy="1642194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ahoma"/>
                <a:ea typeface="Calibri"/>
              </a:rPr>
              <a:t>Другие опасные вещества продолжали покидать реактор в результате пожара, длившегося почти две недели. Распоряжением Совета Министров для расследования причин и ликвидации последствий была создана Правительственная комиссия. Председателем комиссии был Б.Е. Щербина.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022452" cy="44732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3708966" cy="4464496"/>
          </a:xfrm>
        </p:spPr>
      </p:pic>
    </p:spTree>
    <p:extLst>
      <p:ext uri="{BB962C8B-B14F-4D97-AF65-F5344CB8AC3E}">
        <p14:creationId xmlns:p14="http://schemas.microsoft.com/office/powerpoint/2010/main" val="42235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20000" cy="2448272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 дневника академика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Легасова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: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“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Александр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Григорьевич МЕШКОВ,- первый заместитель Министра  сообщил, что создана Правительственная комиссия по Чернобыльской аварии, что я также включен в ее состав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Немедленно я покинул актив, сел в машину и уехал к себе в Институт. Я пытался найти там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кого то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из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реакторщиков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”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25688"/>
            <a:ext cx="2587822" cy="3518252"/>
          </a:xfrm>
        </p:spPr>
      </p:pic>
      <p:pic>
        <p:nvPicPr>
          <p:cNvPr id="1030" name="Picture 6" descr="http://memo.kraslib.ru/krasnoyarsk_kray/cities/zheleznogorsk/names/meshkov_a_g_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15548"/>
            <a:ext cx="27363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81128"/>
            <a:ext cx="8316416" cy="21602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“</a:t>
            </a:r>
            <a:r>
              <a:rPr lang="ru-RU" sz="20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Вспоминая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сейчас эту дорогу, я должен сказать, что тогда мне и в голову не приходило, что мы двигаемся на встречу событию надпланетарного масштаба, событию, которое, видимо, навечно войдет в историю </a:t>
            </a:r>
            <a:r>
              <a:rPr lang="ru-RU" sz="20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человечества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Уже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когда мы подъезжали к городу Припяти, поразило небо, километров за </a:t>
            </a: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восемь - 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десять от Припяти. Багровое такое, точнее малиновое, зарево стояло над станцией, что делало ее совсем не похожей на атомную </a:t>
            </a: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станцию.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”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3456384" cy="403244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960440" cy="4032448"/>
          </a:xfrm>
        </p:spPr>
      </p:pic>
    </p:spTree>
    <p:extLst>
      <p:ext uri="{BB962C8B-B14F-4D97-AF65-F5344CB8AC3E}">
        <p14:creationId xmlns:p14="http://schemas.microsoft.com/office/powerpoint/2010/main" val="37433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772" y="6717376"/>
            <a:ext cx="45719" cy="140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6" b="13966"/>
          <a:stretch>
            <a:fillRect/>
          </a:stretch>
        </p:blipFill>
        <p:spPr>
          <a:xfrm>
            <a:off x="107504" y="332656"/>
            <a:ext cx="8134350" cy="43910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194" y="4725144"/>
            <a:ext cx="7894640" cy="183948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Правительственная Комиссия сразу распределила всех членов комиссии по группам, каждая из которых должна была решать свою задачу. Первая группа должна была начать определение причин, приведших к аварии. Вторая должна была определить и организовать все дозиметрические измерения в районе станции и в городе Припяти и близлежащих районах, а дальше группы гражданской обороны. Должны были начать подготовительные меры к возможной эвакуации населения и первостепенными дезактивационными работами. Сам я вошел и возглавил группу, целью которой было выработать мероприятия, направленные на локализацию происшедшей аварии.</a:t>
            </a:r>
            <a:endParaRPr lang="ru-RU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5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/>
              <a:t>Дозиметр</a:t>
            </a:r>
            <a:r>
              <a:rPr lang="ru-RU" sz="1400" dirty="0"/>
              <a:t> — прибор для измерения эффективной дозы или мощности ионизирующего </a:t>
            </a:r>
            <a:r>
              <a:rPr lang="ru-RU" sz="1400" dirty="0" smtClean="0"/>
              <a:t>излучения за </a:t>
            </a:r>
            <a:r>
              <a:rPr lang="ru-RU" sz="1400" dirty="0"/>
              <a:t>некоторый промежуток времени. Само измерение называется </a:t>
            </a:r>
            <a:r>
              <a:rPr lang="ru-RU" sz="1400" dirty="0" smtClean="0"/>
              <a:t>дозиметрией .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5185648" cy="4800600"/>
          </a:xfrm>
        </p:spPr>
      </p:pic>
    </p:spTree>
    <p:extLst>
      <p:ext uri="{BB962C8B-B14F-4D97-AF65-F5344CB8AC3E}">
        <p14:creationId xmlns:p14="http://schemas.microsoft.com/office/powerpoint/2010/main" val="32778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705</TotalTime>
  <Words>580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Роль академика В.А.Легасова в ликвидации аварии на Чернобыльской АЭС</vt:lpstr>
      <vt:lpstr>Чернобыльская катастрофа — разрушение 26 апреля 1986 года четвёртого энергоблока Чернобыльской атомной электростанции, расположенной на территории Украинской ССР</vt:lpstr>
      <vt:lpstr>Презентация PowerPoint</vt:lpstr>
      <vt:lpstr>Презентация PowerPoint</vt:lpstr>
      <vt:lpstr>Другие опасные вещества продолжали покидать реактор в результате пожара, длившегося почти две недели. Распоряжением Совета Министров для расследования причин и ликвидации последствий была создана Правительственная комиссия. Председателем комиссии был Б.Е. Щербина. </vt:lpstr>
      <vt:lpstr>Из дневника академика Легасова : “Александр Григорьевич МЕШКОВ,- первый заместитель Министра  сообщил, что создана Правительственная комиссия по Чернобыльской аварии, что я также включен в ее состав . Немедленно я покинул актив, сел в машину и уехал к себе в Институт. Я пытался найти там кого то из реакторщиков.” </vt:lpstr>
      <vt:lpstr>“Вспоминая сейчас эту дорогу, я должен сказать, что тогда мне и в голову не приходило, что мы двигаемся на встречу событию надпланетарного масштаба, событию, которое, видимо, навечно войдет в историю человечества. Уже когда мы подъезжали к городу Припяти, поразило небо, километров за восемь - десять от Припяти. Багровое такое, точнее малиновое, зарево стояло над станцией, что делало ее совсем не похожей на атомную станцию.”</vt:lpstr>
      <vt:lpstr>Презентация PowerPoint</vt:lpstr>
      <vt:lpstr>Дозиметр — прибор для измерения эффективной дозы или мощности ионизирующего излучения за некоторый промежуток времени. Само измерение называется дозиметрией .</vt:lpstr>
      <vt:lpstr>Первые действия под руководством  В.А. Легасова на месте катастрофы</vt:lpstr>
      <vt:lpstr>Презентация PowerPoint</vt:lpstr>
      <vt:lpstr>На международном совещании МАГАТЭ 1986 году в Вене  Легасов вместе с делегацией выступил с 5-часовым докладом по поводу аварии на АЭС в Чернобыле.</vt:lpstr>
      <vt:lpstr>Из записей  академика Легасова:” Вот. И потому весь смысл наших всех мероприятий сводился к тому - лишь бы только не 2500 градусов. Почему РЫЖКОВ всё время телеграммы слал: Какая температура? Какая температура? На сколько поднялась там? И вот мы максимальную температуру которую там зафиксировали - около 2000 градусов, потом этими мероприятиями, завальными всякими, мы начали её снижать и снизили, в конце концов, до 300 градусов. А сейчас там максимальная температура (ещё жизнь идет, не реактор, а его остатки там ещё живут) где -то 6070 градусов Цельсия. Вот такого масштаба. Понимаете?”</vt:lpstr>
      <vt:lpstr>В целом убытки Украины от радиационной катастрофы до 2015 года составят около $ 180 млрд. А это - нынешний бюджет украинской медицины на 25 лет вперед. Реактор до сих пор потенциально опасен для людей. Этой зимой после мощных снегопадов здесь обвалилось 600 квадратных метров крыши. Чтобы поторопиться, у строителей Укрытия есть еще один повод. По некоторым оценкам, через 9 лет старый саркофаг может полностью развалиться. (2013) </vt:lpstr>
      <vt:lpstr>Реактор не соответствовал нормам безопасности и имел опасные конструктивные особенности.   Неэффективность режима регулирования и надзора за безопасностью в ядерной энергетике, общая недостаточность культуры безопасности в ядерных вопросах как на национальном, так и на местном уровне.   Отсутствовал эффективный обмен информацией по безопасности как между операторами, так и между операторами и проектировщиками, персонал не обладал достаточным пониманием особенностей станции, влияющих на безопасность.  Персонал допустил ряд ошибок и нарушил существующие инструкции и программу испытаний.   </vt:lpstr>
      <vt:lpstr>Гермооболочка — пассивная система безопасности энергетических ядерных реакторов, главной функцией которой является предотвращение выхода радиоактивных веществ в окружающую среду при тяжёлых авариях.</vt:lpstr>
      <vt:lpstr>“ Побывав на ЧАЭС после аварии, я сделал для себя однозначный вывод, что Чернобыльская авария -- это апофеоз, вершина того неправильного ведения хозяйства, которое осуществлялось в нашей стране в течение многих десятков лет .”    В. А. Легасов 1987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Валерий Алексеевич Легасов</dc:title>
  <dc:creator>Пользователь Windows</dc:creator>
  <cp:lastModifiedBy>ноябрь</cp:lastModifiedBy>
  <cp:revision>33</cp:revision>
  <dcterms:created xsi:type="dcterms:W3CDTF">2015-04-20T15:58:47Z</dcterms:created>
  <dcterms:modified xsi:type="dcterms:W3CDTF">2016-04-25T18:13:36Z</dcterms:modified>
</cp:coreProperties>
</file>